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406" r:id="rId3"/>
    <p:sldId id="408" r:id="rId4"/>
    <p:sldId id="410" r:id="rId5"/>
    <p:sldId id="409" r:id="rId6"/>
    <p:sldId id="464" r:id="rId7"/>
    <p:sldId id="411" r:id="rId8"/>
    <p:sldId id="503" r:id="rId9"/>
    <p:sldId id="455" r:id="rId10"/>
    <p:sldId id="456" r:id="rId11"/>
    <p:sldId id="457" r:id="rId12"/>
    <p:sldId id="442" r:id="rId13"/>
    <p:sldId id="443" r:id="rId14"/>
    <p:sldId id="498" r:id="rId15"/>
    <p:sldId id="499" r:id="rId16"/>
    <p:sldId id="500" r:id="rId17"/>
    <p:sldId id="501" r:id="rId18"/>
    <p:sldId id="502" r:id="rId19"/>
    <p:sldId id="420" r:id="rId20"/>
    <p:sldId id="489" r:id="rId21"/>
    <p:sldId id="492" r:id="rId22"/>
    <p:sldId id="459" r:id="rId23"/>
    <p:sldId id="460" r:id="rId24"/>
    <p:sldId id="491" r:id="rId25"/>
    <p:sldId id="461" r:id="rId26"/>
    <p:sldId id="462" r:id="rId27"/>
    <p:sldId id="484" r:id="rId28"/>
    <p:sldId id="497" r:id="rId29"/>
    <p:sldId id="485" r:id="rId30"/>
    <p:sldId id="486" r:id="rId31"/>
    <p:sldId id="504" r:id="rId32"/>
    <p:sldId id="496" r:id="rId33"/>
    <p:sldId id="493" r:id="rId34"/>
    <p:sldId id="494" r:id="rId35"/>
    <p:sldId id="495" r:id="rId36"/>
    <p:sldId id="445" r:id="rId37"/>
    <p:sldId id="446" r:id="rId38"/>
    <p:sldId id="447" r:id="rId39"/>
    <p:sldId id="448" r:id="rId40"/>
    <p:sldId id="449" r:id="rId41"/>
    <p:sldId id="450" r:id="rId42"/>
    <p:sldId id="451" r:id="rId43"/>
    <p:sldId id="452" r:id="rId4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0" d="100"/>
          <a:sy n="70" d="100"/>
        </p:scale>
        <p:origin x="1000" y="6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dothome.co.kr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76736" y="2060848"/>
            <a:ext cx="6696744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</a:rPr>
              <a:t>8</a:t>
            </a:r>
            <a:r>
              <a:rPr lang="ko-KR" altLang="en-US" b="1" dirty="0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HTML5</a:t>
            </a:r>
            <a:r>
              <a:rPr lang="ko-KR" altLang="en-US" b="1" dirty="0" smtClean="0">
                <a:solidFill>
                  <a:schemeClr val="tx1"/>
                </a:solidFill>
              </a:rPr>
              <a:t>와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시멘틱</a:t>
            </a:r>
            <a:r>
              <a:rPr lang="ko-KR" altLang="en-US" b="1" dirty="0" smtClean="0">
                <a:solidFill>
                  <a:schemeClr val="tx1"/>
                </a:solidFill>
              </a:rPr>
              <a:t> 태그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4077072"/>
            <a:ext cx="157575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797750"/>
            <a:ext cx="4502214" cy="46805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856656" y="1257377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layout-3.html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68624" y="1287120"/>
            <a:ext cx="144016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layout3.css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724854"/>
            <a:ext cx="3261643" cy="4572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724854"/>
            <a:ext cx="3213981" cy="4572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52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문서 안에 사이트 내용 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552" y="1196752"/>
            <a:ext cx="5616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&lt;iframe&gt; </a:t>
            </a:r>
            <a:r>
              <a:rPr lang="ko-KR" altLang="en-US" sz="2000" b="1" dirty="0" smtClean="0"/>
              <a:t>태그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외부 문서 삽입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문서안에</a:t>
            </a:r>
            <a:r>
              <a:rPr lang="ko-KR" altLang="en-US" sz="1600" dirty="0" smtClean="0"/>
              <a:t> 다른 외부 문서 삽입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en-US" altLang="ko-KR" dirty="0" smtClean="0">
                <a:solidFill>
                  <a:srgbClr val="C00000"/>
                </a:solidFill>
              </a:rPr>
              <a:t>&lt;</a:t>
            </a:r>
            <a:r>
              <a:rPr lang="en-US" altLang="ko-KR" dirty="0">
                <a:solidFill>
                  <a:srgbClr val="C00000"/>
                </a:solidFill>
              </a:rPr>
              <a:t>iframe </a:t>
            </a:r>
            <a:r>
              <a:rPr lang="en-US" altLang="ko-KR" dirty="0" err="1">
                <a:solidFill>
                  <a:srgbClr val="C00000"/>
                </a:solidFill>
              </a:rPr>
              <a:t>src</a:t>
            </a:r>
            <a:r>
              <a:rPr lang="en-US" altLang="ko-KR" dirty="0">
                <a:solidFill>
                  <a:srgbClr val="C00000"/>
                </a:solidFill>
              </a:rPr>
              <a:t>=“</a:t>
            </a:r>
            <a:r>
              <a:rPr lang="ko-KR" altLang="en-US" dirty="0">
                <a:solidFill>
                  <a:srgbClr val="C00000"/>
                </a:solidFill>
              </a:rPr>
              <a:t>웹사이트 경로</a:t>
            </a:r>
            <a:r>
              <a:rPr lang="en-US" altLang="ko-KR" dirty="0">
                <a:solidFill>
                  <a:srgbClr val="C00000"/>
                </a:solidFill>
              </a:rPr>
              <a:t>“ &gt;&lt;/iframe&gt;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0" y="3101044"/>
            <a:ext cx="8461196" cy="2736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93" y="1559457"/>
            <a:ext cx="2961875" cy="28740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2233" y="2618532"/>
            <a:ext cx="169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</a:rPr>
              <a:t>Daum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사이트</a:t>
            </a:r>
            <a:endParaRPr lang="ko-KR" altLang="en-US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664968" y="3429000"/>
            <a:ext cx="115212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56961" y="3573016"/>
            <a:ext cx="1044112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경로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-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url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1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문서 안에 사이트 내용 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528" y="1175548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     &lt;iframe&gt; </a:t>
            </a:r>
            <a:r>
              <a:rPr lang="ko-KR" altLang="en-US" b="1" dirty="0" smtClean="0"/>
              <a:t>태그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  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문서 내에 다른 외부 문서를 삽입할 수 있는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인라인 </a:t>
            </a:r>
            <a:r>
              <a:rPr lang="ko-KR" altLang="en-US" dirty="0"/>
              <a:t>프</a:t>
            </a:r>
            <a:r>
              <a:rPr lang="ko-KR" altLang="en-US" dirty="0" smtClean="0"/>
              <a:t>레임</a:t>
            </a:r>
            <a:r>
              <a:rPr lang="en-US" altLang="ko-KR" dirty="0" smtClean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3" y="5553765"/>
            <a:ext cx="5852667" cy="10821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85" y="2108991"/>
            <a:ext cx="5748522" cy="32725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621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크롤러와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크롤링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96752"/>
            <a:ext cx="8352928" cy="4662815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웹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크롤러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로 만들어진 웹 페이지 속에는 수만은 정보가 들어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이런 정보를 수집하는 기계를 웹 </a:t>
            </a:r>
            <a:r>
              <a:rPr lang="ko-KR" altLang="en-US" sz="1600" dirty="0" err="1" smtClean="0"/>
              <a:t>크롤러</a:t>
            </a:r>
            <a:r>
              <a:rPr lang="en-US" altLang="ko-KR" sz="1600" dirty="0" smtClean="0"/>
              <a:t>(web crawler)</a:t>
            </a:r>
            <a:r>
              <a:rPr lang="ko-KR" altLang="en-US" sz="1600" dirty="0" smtClean="0"/>
              <a:t>라 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웹을 탐색하며 정보를 </a:t>
            </a:r>
            <a:r>
              <a:rPr lang="ko-KR" altLang="en-US" sz="1400" dirty="0" smtClean="0"/>
              <a:t> </a:t>
            </a:r>
            <a:r>
              <a:rPr lang="ko-KR" altLang="en-US" sz="1600" dirty="0" smtClean="0"/>
              <a:t>수집하여 저장하는 일을 </a:t>
            </a:r>
            <a:r>
              <a:rPr lang="ko-KR" altLang="en-US" sz="1600" dirty="0" err="1" smtClean="0"/>
              <a:t>크롤링</a:t>
            </a:r>
            <a:r>
              <a:rPr lang="en-US" altLang="ko-KR" sz="1600" dirty="0" smtClean="0"/>
              <a:t>(</a:t>
            </a:r>
            <a:r>
              <a:rPr lang="en-US" altLang="ko-KR" sz="1600" dirty="0" smtClean="0"/>
              <a:t>crawling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이라고 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구조로 웹 페이지의 </a:t>
            </a:r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내용을 확인한다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정보를 수집하기 위해 웹 페이지 속의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을 확인하고 분석한다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예를 들어 </a:t>
            </a:r>
            <a:r>
              <a:rPr lang="en-US" altLang="ko-KR" sz="1600" dirty="0" smtClean="0"/>
              <a:t>&lt;section&gt; </a:t>
            </a:r>
            <a:r>
              <a:rPr lang="ko-KR" altLang="en-US" sz="1600" dirty="0" smtClean="0"/>
              <a:t>태그 안에 </a:t>
            </a:r>
            <a:r>
              <a:rPr lang="en-US" altLang="ko-KR" sz="1600" dirty="0" smtClean="0"/>
              <a:t>&lt;h1&gt;</a:t>
            </a:r>
            <a:r>
              <a:rPr lang="ko-KR" altLang="en-US" sz="1600" dirty="0" smtClean="0"/>
              <a:t>태그가 작성되어 있으면 제목이 있는 </a:t>
            </a:r>
            <a:r>
              <a:rPr lang="ko-KR" altLang="en-US" sz="1600" dirty="0" err="1" smtClean="0"/>
              <a:t>콘텐츠임을</a:t>
            </a:r>
            <a:r>
              <a:rPr lang="ko-KR" altLang="en-US" sz="1600" dirty="0" smtClean="0"/>
              <a:t>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인지하고 </a:t>
            </a:r>
            <a:r>
              <a:rPr lang="ko-KR" altLang="en-US" sz="1600" dirty="0" err="1" smtClean="0"/>
              <a:t>컨텐</a:t>
            </a:r>
            <a:r>
              <a:rPr lang="ko-KR" altLang="en-US" sz="1600" dirty="0" err="1"/>
              <a:t>츠</a:t>
            </a:r>
            <a:r>
              <a:rPr lang="ko-KR" altLang="en-US" sz="1600" dirty="0" err="1" smtClean="0"/>
              <a:t>를</a:t>
            </a:r>
            <a:r>
              <a:rPr lang="ko-KR" altLang="en-US" sz="1600" dirty="0" smtClean="0"/>
              <a:t> 분류하여 저장한다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퍼블리셔가</a:t>
            </a:r>
            <a:r>
              <a:rPr lang="ko-KR" altLang="en-US" sz="1600" dirty="0" smtClean="0"/>
              <a:t> 웹 페이지 속 정보를 의미 있는 태그로 작성하면 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정보의 의미를 명확하게 인식할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그리고 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그 내용을 저장하고 있다가 검색된 내용에 맞게 사용자에게 제공한다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0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0552" y="1196752"/>
            <a:ext cx="8352928" cy="433965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검색 엔진 최적화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(Search Engine Optimization)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ko-KR" altLang="en-US" sz="1600" dirty="0" smtClean="0"/>
              <a:t>검색 엔진 최적화를 위해서는 단순히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키워드나 타이틀을 작성하는 데 국한하지 않고 </a:t>
            </a:r>
            <a:r>
              <a:rPr lang="ko-KR" altLang="en-US" sz="1600" dirty="0" err="1" smtClean="0"/>
              <a:t>컨텐츠의</a:t>
            </a:r>
            <a:r>
              <a:rPr lang="ko-KR" altLang="en-US" sz="1600" dirty="0" smtClean="0"/>
              <a:t> 구조와 의미까지 구분하여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을 작성해야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단순히 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표시하여 보이게 하는 것만을 목표로 삼을 것이 아니라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구조와 내용을 명확하게 파악할 수 있도록 작성해야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최적화 방법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태그를 활용하여 웹 사이트의 요약 정보를 작성한다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불필요한 이미지를 줄이고 </a:t>
            </a:r>
            <a:r>
              <a:rPr lang="en-US" altLang="ko-KR" sz="1600" dirty="0" smtClean="0"/>
              <a:t>&lt;h&gt;</a:t>
            </a:r>
            <a:r>
              <a:rPr lang="ko-KR" altLang="en-US" sz="1600" dirty="0" smtClean="0"/>
              <a:t>태그를 사용하여 제목을 표시한다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&lt;strong&gt;&lt;/strong&gt; </a:t>
            </a:r>
            <a:r>
              <a:rPr lang="ko-KR" altLang="en-US" sz="1600" dirty="0" smtClean="0"/>
              <a:t>태그에 중요 키워드를 작성한다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태그에 </a:t>
            </a:r>
            <a:r>
              <a:rPr lang="en-US" altLang="ko-KR" sz="1600" dirty="0" smtClean="0"/>
              <a:t>alt </a:t>
            </a:r>
            <a:r>
              <a:rPr lang="ko-KR" altLang="en-US" sz="1600" dirty="0" smtClean="0"/>
              <a:t>값을 넣는 등 </a:t>
            </a:r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의미있는</a:t>
            </a:r>
            <a:r>
              <a:rPr lang="ko-KR" altLang="en-US" sz="1600" dirty="0" smtClean="0"/>
              <a:t> 태그로 구조화한다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9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7" y="3094892"/>
            <a:ext cx="8359343" cy="28018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76536" y="1268760"/>
            <a:ext cx="74168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meta, </a:t>
            </a:r>
            <a:r>
              <a:rPr lang="ko-KR" altLang="en-US" b="1" dirty="0" smtClean="0">
                <a:solidFill>
                  <a:srgbClr val="C00000"/>
                </a:solidFill>
              </a:rPr>
              <a:t>정보를 알리다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20552" y="1723052"/>
            <a:ext cx="8352928" cy="1200329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태그는 브라우저에 보이는 내용은 아니다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링크를 따라서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문서에 방문할 때 웹 사이트는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태그에 지정한 요약 내용을 알려준다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7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6536" y="1268760"/>
            <a:ext cx="74168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meta, </a:t>
            </a:r>
            <a:r>
              <a:rPr lang="ko-KR" altLang="en-US" b="1" dirty="0" smtClean="0">
                <a:solidFill>
                  <a:srgbClr val="C00000"/>
                </a:solidFill>
              </a:rPr>
              <a:t>정보를 알리다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88813" y="1700808"/>
            <a:ext cx="8352928" cy="4154984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태그는 브라우저에 보이는 내용은 아니나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검색 엔진이 웹 사이트를 파악할 때 기본으로 사용한다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링크를 따라서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문서에 방문할 때 웹 사이트는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태그에 지정한 요약 내용을 알려준다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속성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en-US" altLang="ko-KR" sz="1600" dirty="0" smtClean="0"/>
              <a:t>HTML5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인코딩을</a:t>
            </a:r>
            <a:r>
              <a:rPr lang="ko-KR" altLang="en-US" sz="1600" dirty="0" smtClean="0"/>
              <a:t> 지정하는 방법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en-US" altLang="ko-KR" sz="1600" dirty="0" smtClean="0"/>
              <a:t>IE</a:t>
            </a:r>
            <a:r>
              <a:rPr lang="ko-KR" altLang="en-US" sz="1600" dirty="0" smtClean="0"/>
              <a:t>의 버전 차이로 인해 다르게 보이지 않게 호환성 보기 기능 활성화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68624" y="4077071"/>
            <a:ext cx="6984776" cy="414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</a:t>
            </a:r>
            <a:r>
              <a:rPr lang="en-US" altLang="ko-KR" sz="1600" dirty="0" smtClean="0"/>
              <a:t>charset=“UTF-8”&gt;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68624" y="5157192"/>
            <a:ext cx="6984776" cy="414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</a:t>
            </a:r>
            <a:r>
              <a:rPr lang="en-US" altLang="ko-KR" sz="1600" dirty="0" smtClean="0"/>
              <a:t>http-</a:t>
            </a:r>
            <a:r>
              <a:rPr lang="en-US" altLang="ko-KR" sz="1600" dirty="0" err="1" smtClean="0"/>
              <a:t>equiv</a:t>
            </a:r>
            <a:r>
              <a:rPr lang="en-US" altLang="ko-KR" sz="1600" dirty="0" smtClean="0"/>
              <a:t>=“X-UA-Compatible” content=“IE=edge”&gt;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57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88813" y="1268760"/>
            <a:ext cx="8352928" cy="4154984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속성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웹을 위한 </a:t>
            </a:r>
            <a:r>
              <a:rPr lang="ko-KR" altLang="en-US" sz="1600" dirty="0" err="1" smtClean="0"/>
              <a:t>기기별</a:t>
            </a:r>
            <a:r>
              <a:rPr lang="ko-KR" altLang="en-US" sz="1600" dirty="0" smtClean="0"/>
              <a:t> 최적화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오픈 그래프</a:t>
            </a:r>
            <a:r>
              <a:rPr lang="en-US" altLang="ko-KR" sz="1600" dirty="0" smtClean="0"/>
              <a:t>(Open Graph, OG) </a:t>
            </a:r>
            <a:r>
              <a:rPr lang="ko-KR" altLang="en-US" sz="1600" dirty="0" smtClean="0"/>
              <a:t>속성은 원래 </a:t>
            </a:r>
            <a:r>
              <a:rPr lang="ko-KR" altLang="en-US" sz="1600" dirty="0" err="1" smtClean="0"/>
              <a:t>페이스북에</a:t>
            </a:r>
            <a:r>
              <a:rPr lang="ko-KR" altLang="en-US" sz="1600" dirty="0" smtClean="0"/>
              <a:t> 공유할 때 사용하는 정보지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만 최근에는 여러 곳에서 활용되는 </a:t>
            </a:r>
            <a:r>
              <a:rPr lang="en-US" altLang="ko-KR" sz="1600" dirty="0" smtClean="0"/>
              <a:t>meta </a:t>
            </a:r>
            <a:r>
              <a:rPr lang="ko-KR" altLang="en-US" sz="1600" dirty="0" smtClean="0"/>
              <a:t>데이터이다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88359" y="2132856"/>
            <a:ext cx="746909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name="viewport" content="width=device-width, initial-scale=1.0"&gt;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0451" y="3645024"/>
            <a:ext cx="743700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name="title"  property="</a:t>
            </a:r>
            <a:r>
              <a:rPr lang="en-US" altLang="ko-KR" sz="1600" dirty="0" err="1"/>
              <a:t>og:title</a:t>
            </a:r>
            <a:r>
              <a:rPr lang="en-US" altLang="ko-KR" sz="1600" dirty="0"/>
              <a:t>" content="</a:t>
            </a:r>
            <a:r>
              <a:rPr lang="ko-KR" altLang="en-US" sz="1600" dirty="0"/>
              <a:t>카페</a:t>
            </a:r>
            <a:r>
              <a:rPr lang="en-US" altLang="ko-KR" sz="1600" dirty="0"/>
              <a:t>12"&gt;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name="images" property="</a:t>
            </a:r>
            <a:r>
              <a:rPr lang="en-US" altLang="ko-KR" sz="1600" dirty="0" err="1"/>
              <a:t>og:image</a:t>
            </a:r>
            <a:r>
              <a:rPr lang="en-US" altLang="ko-KR" sz="1600" dirty="0"/>
              <a:t>" content="./images/cup-1.jpg"&gt;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name="description" property="</a:t>
            </a:r>
            <a:r>
              <a:rPr lang="en-US" altLang="ko-KR" sz="1600" dirty="0" err="1"/>
              <a:t>og:description</a:t>
            </a:r>
            <a:r>
              <a:rPr lang="en-US" altLang="ko-KR" sz="1600" dirty="0"/>
              <a:t>" content="Cafe12"&gt;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name="type" property="</a:t>
            </a:r>
            <a:r>
              <a:rPr lang="en-US" altLang="ko-KR" sz="1600" dirty="0" err="1"/>
              <a:t>og:type</a:t>
            </a:r>
            <a:r>
              <a:rPr lang="en-US" altLang="ko-KR" sz="1600" dirty="0"/>
              <a:t>" content="article"&gt;</a:t>
            </a:r>
          </a:p>
        </p:txBody>
      </p:sp>
    </p:spTree>
    <p:extLst>
      <p:ext uri="{BB962C8B-B14F-4D97-AF65-F5344CB8AC3E}">
        <p14:creationId xmlns:p14="http://schemas.microsoft.com/office/powerpoint/2010/main" val="90415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124744"/>
            <a:ext cx="6326800" cy="5585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HTML4 </a:t>
            </a:r>
            <a:r>
              <a:rPr lang="ko-KR" altLang="en-US" sz="2800" dirty="0" smtClean="0"/>
              <a:t>문서 </a:t>
            </a:r>
            <a:r>
              <a:rPr lang="en-US" altLang="ko-KR" sz="2800" dirty="0" smtClean="0"/>
              <a:t>vs 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1364" y="1175548"/>
            <a:ext cx="8130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HTML4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문서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화면을 구성하는 역할은 </a:t>
            </a:r>
            <a:r>
              <a:rPr lang="ko-KR" altLang="en-US" sz="1600" dirty="0"/>
              <a:t>대</a:t>
            </a:r>
            <a:r>
              <a:rPr lang="ko-KR" altLang="en-US" sz="1600" dirty="0" smtClean="0"/>
              <a:t>부분 </a:t>
            </a:r>
            <a:r>
              <a:rPr lang="en-US" altLang="ko-KR" sz="1600" dirty="0" smtClean="0"/>
              <a:t>&lt;div&gt; </a:t>
            </a:r>
            <a:r>
              <a:rPr lang="ko-KR" altLang="en-US" sz="1600" dirty="0" smtClean="0"/>
              <a:t>태그에게 맡겨 놓았고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수많은 </a:t>
            </a:r>
            <a:r>
              <a:rPr lang="en-US" altLang="ko-KR" sz="1600" dirty="0" smtClean="0"/>
              <a:t>&lt;div&gt;</a:t>
            </a:r>
            <a:r>
              <a:rPr lang="ko-KR" altLang="en-US" sz="1600" dirty="0" smtClean="0"/>
              <a:t>태그들을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구분하는 것은 </a:t>
            </a:r>
            <a:r>
              <a:rPr lang="en-US" altLang="ko-KR" sz="1600" dirty="0" smtClean="0"/>
              <a:t>id </a:t>
            </a:r>
            <a:r>
              <a:rPr lang="ko-KR" altLang="en-US" sz="1600" dirty="0" smtClean="0"/>
              <a:t>속성을 이용했다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6696" y="2594228"/>
            <a:ext cx="3744416" cy="1246495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&lt;div </a:t>
            </a:r>
            <a:r>
              <a:rPr lang="en-US" altLang="ko-KR" sz="1600" dirty="0" smtClean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header</a:t>
            </a:r>
            <a:r>
              <a:rPr lang="en-US" altLang="ko-KR" sz="1600" dirty="0" smtClean="0"/>
              <a:t>”&gt; Header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&lt;div </a:t>
            </a:r>
            <a:r>
              <a:rPr lang="en-US" altLang="ko-KR" sz="1600" dirty="0" smtClean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content</a:t>
            </a:r>
            <a:r>
              <a:rPr lang="en-US" altLang="ko-KR" sz="1600" dirty="0" smtClean="0"/>
              <a:t>”&gt; Content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&lt;div </a:t>
            </a:r>
            <a:r>
              <a:rPr lang="en-US" altLang="ko-KR" sz="1600" dirty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footer</a:t>
            </a:r>
            <a:r>
              <a:rPr lang="en-US" altLang="ko-KR" sz="1600" dirty="0" smtClean="0"/>
              <a:t>”&gt; Footer </a:t>
            </a:r>
            <a:r>
              <a:rPr lang="en-US" altLang="ko-KR" sz="1600" dirty="0"/>
              <a:t>&lt;/div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3972680"/>
            <a:ext cx="5410998" cy="2443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217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124744"/>
            <a:ext cx="5940743" cy="5601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71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412776"/>
            <a:ext cx="5288739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58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0552" y="146997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index.html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17"/>
          <a:stretch/>
        </p:blipFill>
        <p:spPr>
          <a:xfrm>
            <a:off x="1496616" y="1988840"/>
            <a:ext cx="6336842" cy="37444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80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3" y="1124744"/>
            <a:ext cx="5577619" cy="56166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1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369150"/>
            <a:ext cx="4869602" cy="43437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94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916832"/>
            <a:ext cx="8201348" cy="3600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3080792" y="5301208"/>
            <a:ext cx="1368152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90082" y="113762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6" y="1636544"/>
            <a:ext cx="8093141" cy="42904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40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42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5" y="1646824"/>
            <a:ext cx="9297206" cy="43209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07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916832"/>
            <a:ext cx="6721422" cy="35817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6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16" y="1196752"/>
            <a:ext cx="5716645" cy="55446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57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69024" y="1916832"/>
            <a:ext cx="3715083" cy="5760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&lt;header&gt;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헤더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79765" y="2780928"/>
            <a:ext cx="2336191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4865" y="2780928"/>
            <a:ext cx="1181461" cy="144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&lt;aside&gt;</a:t>
            </a:r>
          </a:p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사이드바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79764" y="4379045"/>
            <a:ext cx="3656561" cy="5760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&lt;footer&gt;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헤더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55715" y="3236039"/>
            <a:ext cx="1325477" cy="4166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&lt;article&gt;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55715" y="3732406"/>
            <a:ext cx="1325477" cy="4166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&lt;article&gt;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2278" y="2622971"/>
            <a:ext cx="2068993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&lt;section&gt;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2560" y="1312599"/>
            <a:ext cx="417646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HTML5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문서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웹 문서의 표준화를 위해 레이아웃을 만 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들 때 사용하는 주요 태그를 미리 약속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태그만 봐도 직관적으로 어느 부분이 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더이고 실제 내용인지 알 수 있음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문서구조를 정확히 이해할 수 있음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C00000"/>
                </a:solidFill>
              </a:rPr>
              <a:t>2008</a:t>
            </a:r>
            <a:r>
              <a:rPr lang="ko-KR" altLang="en-US" sz="1600" dirty="0" smtClean="0">
                <a:solidFill>
                  <a:srgbClr val="C00000"/>
                </a:solidFill>
              </a:rPr>
              <a:t>년 </a:t>
            </a:r>
            <a:r>
              <a:rPr lang="en-US" altLang="ko-KR" sz="1600" dirty="0" smtClean="0">
                <a:solidFill>
                  <a:srgbClr val="C00000"/>
                </a:solidFill>
              </a:rPr>
              <a:t>1</a:t>
            </a:r>
            <a:r>
              <a:rPr lang="ko-KR" altLang="en-US" sz="1600" dirty="0" smtClean="0">
                <a:solidFill>
                  <a:srgbClr val="C00000"/>
                </a:solidFill>
              </a:rPr>
              <a:t>월 </a:t>
            </a:r>
            <a:r>
              <a:rPr lang="en-US" altLang="ko-KR" sz="1600" dirty="0" smtClean="0">
                <a:solidFill>
                  <a:srgbClr val="C00000"/>
                </a:solidFill>
              </a:rPr>
              <a:t>HTML5 </a:t>
            </a:r>
            <a:r>
              <a:rPr lang="ko-KR" altLang="en-US" sz="1600" dirty="0" smtClean="0">
                <a:solidFill>
                  <a:srgbClr val="C00000"/>
                </a:solidFill>
              </a:rPr>
              <a:t>초안 공개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C00000"/>
                </a:solidFill>
              </a:rPr>
              <a:t>2014</a:t>
            </a:r>
            <a:r>
              <a:rPr lang="ko-KR" altLang="en-US" sz="1600" dirty="0" smtClean="0">
                <a:solidFill>
                  <a:srgbClr val="C00000"/>
                </a:solidFill>
              </a:rPr>
              <a:t>년 </a:t>
            </a:r>
            <a:r>
              <a:rPr lang="en-US" altLang="ko-KR" sz="1600" dirty="0" smtClean="0">
                <a:solidFill>
                  <a:srgbClr val="C00000"/>
                </a:solidFill>
              </a:rPr>
              <a:t>11</a:t>
            </a:r>
            <a:r>
              <a:rPr lang="ko-KR" altLang="en-US" sz="1600" dirty="0" smtClean="0">
                <a:solidFill>
                  <a:srgbClr val="C00000"/>
                </a:solidFill>
              </a:rPr>
              <a:t>월 공식 표준 발표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-  2022</a:t>
            </a:r>
            <a:r>
              <a:rPr lang="ko-KR" altLang="en-US" sz="1600" dirty="0" smtClean="0">
                <a:solidFill>
                  <a:srgbClr val="C00000"/>
                </a:solidFill>
              </a:rPr>
              <a:t>년 현재 </a:t>
            </a:r>
            <a:r>
              <a:rPr lang="en-US" altLang="ko-KR" sz="1600" dirty="0" smtClean="0">
                <a:solidFill>
                  <a:srgbClr val="C00000"/>
                </a:solidFill>
              </a:rPr>
              <a:t>W3C</a:t>
            </a:r>
            <a:r>
              <a:rPr lang="ko-KR" altLang="en-US" sz="1600" dirty="0" smtClean="0">
                <a:solidFill>
                  <a:srgbClr val="C00000"/>
                </a:solidFill>
              </a:rPr>
              <a:t>에서 명세를 관리함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0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14" y="1196752"/>
            <a:ext cx="4263570" cy="5300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salad.html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132856"/>
            <a:ext cx="7087214" cy="2933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89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490888"/>
            <a:ext cx="6665134" cy="4176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Q &amp; A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Product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328936"/>
            <a:ext cx="4351150" cy="51090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105128" y="1988840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board.html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About Me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40768"/>
            <a:ext cx="6859471" cy="45619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3280" y="1478215"/>
            <a:ext cx="187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aboutme.html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About Me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51393"/>
            <a:ext cx="8227306" cy="44470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89304" y="1271203"/>
            <a:ext cx="187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aboutme.html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6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웹호스팅</a:t>
            </a:r>
            <a:r>
              <a:rPr lang="ko-KR" altLang="en-US" b="1" dirty="0" smtClean="0"/>
              <a:t> 서버 준비하기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HTML</a:t>
            </a:r>
            <a:r>
              <a:rPr lang="ko-KR" altLang="en-US" sz="1600" dirty="0" smtClean="0"/>
              <a:t>로 만든 </a:t>
            </a:r>
            <a:r>
              <a:rPr lang="ko-KR" altLang="en-US" sz="1600" dirty="0" err="1" smtClean="0"/>
              <a:t>웹문서를</a:t>
            </a:r>
            <a:r>
              <a:rPr lang="ko-KR" altLang="en-US" sz="1600" dirty="0" smtClean="0"/>
              <a:t> 서버 컴퓨터에 옮겨야 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개인은 </a:t>
            </a:r>
            <a:r>
              <a:rPr lang="ko-KR" altLang="en-US" sz="1600" dirty="0" err="1" smtClean="0"/>
              <a:t>웹서버를</a:t>
            </a:r>
            <a:r>
              <a:rPr lang="ko-KR" altLang="en-US" sz="1600" dirty="0" smtClean="0"/>
              <a:t> 마련하기 쉽지 않아서 서버의 일부 공간을 매달 또는 몇 년마다 일정금액을 내고 사용하는 서비스를 이용한다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웹호스팅</a:t>
            </a:r>
            <a:r>
              <a:rPr lang="ko-KR" altLang="en-US" sz="1600" dirty="0" smtClean="0"/>
              <a:t> 업체로는 대표적으로 </a:t>
            </a:r>
            <a:r>
              <a:rPr lang="en-US" altLang="ko-KR" sz="1600" dirty="0" smtClean="0"/>
              <a:t>cafe24, </a:t>
            </a:r>
            <a:r>
              <a:rPr lang="ko-KR" altLang="en-US" sz="1600" dirty="0" err="1" smtClean="0"/>
              <a:t>고도몰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가비아</a:t>
            </a:r>
            <a:r>
              <a:rPr lang="ko-KR" altLang="en-US" sz="1600" dirty="0" smtClean="0"/>
              <a:t> 등이 있다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무료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서비스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닷홈</a:t>
            </a:r>
            <a:r>
              <a:rPr lang="en-US" altLang="ko-KR" sz="1600" dirty="0" smtClean="0"/>
              <a:t>(dothome.co.kr)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528" y="3638989"/>
            <a:ext cx="547260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웹호스팅</a:t>
            </a:r>
            <a:r>
              <a:rPr lang="ko-KR" altLang="en-US" b="1" dirty="0" smtClean="0"/>
              <a:t> 서버의 종류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윈도우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ASP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리눅스</a:t>
            </a:r>
            <a:r>
              <a:rPr lang="ko-KR" altLang="en-US" sz="1600" dirty="0" smtClean="0"/>
              <a:t>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톰캣</a:t>
            </a:r>
            <a:r>
              <a:rPr lang="ko-KR" altLang="en-US" sz="1600" dirty="0" smtClean="0"/>
              <a:t> 서버</a:t>
            </a:r>
            <a:r>
              <a:rPr lang="en-US" altLang="ko-KR" sz="1600" dirty="0"/>
              <a:t>(JSP</a:t>
            </a:r>
            <a:r>
              <a:rPr lang="en-US" altLang="ko-KR" sz="1600" dirty="0" smtClean="0"/>
              <a:t>), PHP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AWS(</a:t>
            </a:r>
            <a:r>
              <a:rPr lang="ko-KR" altLang="en-US" sz="1600" dirty="0" err="1" smtClean="0"/>
              <a:t>아마존웹서버</a:t>
            </a:r>
            <a:r>
              <a:rPr lang="en-US" altLang="ko-KR" sz="1600" dirty="0" smtClean="0"/>
              <a:t>),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     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클라우드</a:t>
            </a:r>
            <a:r>
              <a:rPr lang="en-US" altLang="ko-KR" sz="1600" dirty="0" smtClean="0"/>
              <a:t>, MS Azure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65" y="3835036"/>
            <a:ext cx="3389335" cy="17818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닷홈에</a:t>
            </a:r>
            <a:r>
              <a:rPr lang="ko-KR" altLang="en-US" b="1" dirty="0" smtClean="0"/>
              <a:t> 무료 </a:t>
            </a:r>
            <a:r>
              <a:rPr lang="ko-KR" altLang="en-US" b="1" dirty="0" err="1" smtClean="0"/>
              <a:t>호스팅</a:t>
            </a:r>
            <a:r>
              <a:rPr lang="ko-KR" altLang="en-US" b="1" dirty="0" smtClean="0"/>
              <a:t> 서비스 신청하기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닷홈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hlinkClick r:id="rId2"/>
              </a:rPr>
              <a:t>www.dothome.co.kr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웹 사이트 주소 </a:t>
            </a:r>
            <a:r>
              <a:rPr lang="en-US" altLang="ko-KR" dirty="0" smtClean="0"/>
              <a:t>: FTP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.dothome.co.kr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89" b="23497"/>
          <a:stretch/>
        </p:blipFill>
        <p:spPr>
          <a:xfrm>
            <a:off x="1568624" y="2780928"/>
            <a:ext cx="5040560" cy="20234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로그인 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호스팅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무료호스팅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신청하기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5461" t="27382" r="35462" b="18970"/>
          <a:stretch/>
        </p:blipFill>
        <p:spPr>
          <a:xfrm>
            <a:off x="1136576" y="2204864"/>
            <a:ext cx="2880320" cy="29878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387" t="28020" r="43458" b="9920"/>
          <a:stretch/>
        </p:blipFill>
        <p:spPr>
          <a:xfrm>
            <a:off x="4590654" y="2141467"/>
            <a:ext cx="4477246" cy="31146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3961151" y="3248460"/>
            <a:ext cx="432048" cy="216024"/>
          </a:xfrm>
          <a:prstGeom prst="rightArrow">
            <a:avLst/>
          </a:prstGeom>
          <a:solidFill>
            <a:srgbClr val="C0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설치하기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b="1" dirty="0" smtClean="0"/>
              <a:t>FTP </a:t>
            </a:r>
            <a:r>
              <a:rPr lang="ko-KR" altLang="en-US" b="1" dirty="0" smtClean="0"/>
              <a:t>프로그램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자유소프트웨어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FileZilla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파일질라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– filezilla-project.org&gt; </a:t>
            </a:r>
            <a:r>
              <a:rPr lang="ko-KR" altLang="en-US" dirty="0" err="1" smtClean="0"/>
              <a:t>파일질라</a:t>
            </a:r>
            <a:r>
              <a:rPr lang="ko-KR" altLang="en-US" dirty="0" smtClean="0"/>
              <a:t> 클라이언트 다운로드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설치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2291163"/>
            <a:ext cx="5328592" cy="36833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3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96753"/>
            <a:ext cx="7272808" cy="47900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30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접속하기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FTP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FileZilla </a:t>
            </a:r>
            <a:r>
              <a:rPr lang="ko-KR" altLang="en-US" dirty="0" smtClean="0"/>
              <a:t>설치하고 서버에 접속하기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FTP </a:t>
            </a:r>
            <a:r>
              <a:rPr lang="ko-KR" altLang="en-US" dirty="0" smtClean="0"/>
              <a:t>서버와 연결하기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호스트명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빠른 연결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13"/>
          <a:stretch/>
        </p:blipFill>
        <p:spPr>
          <a:xfrm>
            <a:off x="1625400" y="2098878"/>
            <a:ext cx="6864428" cy="4096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424609" y="2668109"/>
            <a:ext cx="7200800" cy="374571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7529" y="4325916"/>
            <a:ext cx="1304579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smtClean="0"/>
              <a:t>내 컴퓨터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548854" y="4364552"/>
            <a:ext cx="1304579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닷홈</a:t>
            </a:r>
            <a:r>
              <a:rPr lang="ko-KR" altLang="en-US" sz="1600" dirty="0" smtClean="0"/>
              <a:t> 서버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14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웹문서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업로드하기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내가 만든 문서 서버에 올리기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first.html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올리기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0923"/>
            <a:ext cx="6221240" cy="36943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3800872" y="5589240"/>
            <a:ext cx="1256742" cy="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0920" y="6104013"/>
            <a:ext cx="260656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서버쪽으로</a:t>
            </a:r>
            <a:r>
              <a:rPr lang="ko-KR" altLang="en-US" sz="1600" dirty="0" smtClean="0"/>
              <a:t> 드래그한다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53882" y="4928544"/>
            <a:ext cx="2880320" cy="10333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웹문서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업로드하기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내가 만든 문서 서버에 올리기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first.html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올리기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0923"/>
            <a:ext cx="6221240" cy="36943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3800872" y="5589240"/>
            <a:ext cx="1256742" cy="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0920" y="6104013"/>
            <a:ext cx="260656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서버쪽으로</a:t>
            </a:r>
            <a:r>
              <a:rPr lang="ko-KR" altLang="en-US" sz="1600" dirty="0" smtClean="0"/>
              <a:t> 드래그한다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53882" y="4928544"/>
            <a:ext cx="2880320" cy="10333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사이트 관리자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사이트 관리자로 등록해서 사용하기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88" y="1700808"/>
            <a:ext cx="6408712" cy="3872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95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8934" y="1124744"/>
            <a:ext cx="7448442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&lt;header&gt;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머리말 지정하기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사이트 전체의 제목 부분이 될 수도 있고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본문의 제목 부분이 될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&lt;</a:t>
            </a:r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태그를 사용해 사이트 메뉴를 넣을 수 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2463572"/>
            <a:ext cx="4805801" cy="12665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3" y="3284984"/>
            <a:ext cx="3862875" cy="3168352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16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4458" y="1124744"/>
            <a:ext cx="727488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&lt;section&gt;, &lt;article&gt;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주제별 </a:t>
            </a:r>
            <a:r>
              <a:rPr lang="ko-KR" altLang="en-US" b="1" dirty="0" err="1" smtClean="0"/>
              <a:t>컨텐츠</a:t>
            </a:r>
            <a:r>
              <a:rPr lang="ko-KR" altLang="en-US" b="1" dirty="0" smtClean="0"/>
              <a:t> 영역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문서에서 주제별로 </a:t>
            </a:r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묶을 때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섹션 제목을 나타내는 </a:t>
            </a: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hn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태그가 함께 사용됨 </a:t>
            </a:r>
            <a:endParaRPr lang="en-US" altLang="ko-KR" sz="1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5" y="3861048"/>
            <a:ext cx="8763760" cy="2301440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2616433"/>
            <a:ext cx="4320480" cy="1777377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14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96752"/>
            <a:ext cx="662473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&lt;aside&gt;</a:t>
            </a:r>
            <a:r>
              <a:rPr lang="en-US" altLang="ko-KR" sz="2000" b="1" dirty="0" smtClean="0"/>
              <a:t>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본문 이외의 내용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sz="1600" dirty="0" smtClean="0"/>
              <a:t>본문 내용 외에 주변에 표시되는 기타 내용들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광고나 링크 모음 등 문서의 메인 내용에 영향을 미치지 않는 내용  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36948" y="2492896"/>
            <a:ext cx="711239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&lt;footer&gt;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연락처정보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주소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sz="1600" dirty="0" smtClean="0"/>
              <a:t>사이트 제작자의 연락처 정보와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저작권 정보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주소는 </a:t>
            </a:r>
            <a:r>
              <a:rPr lang="en-US" altLang="ko-KR" sz="1600" b="1" dirty="0" smtClean="0"/>
              <a:t>&lt;address&gt; </a:t>
            </a:r>
            <a:r>
              <a:rPr lang="ko-KR" altLang="en-US" sz="1600" dirty="0" smtClean="0"/>
              <a:t>태그가 사용됨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5048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5" y="1412776"/>
            <a:ext cx="5169024" cy="2345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22"/>
          <a:stretch/>
        </p:blipFill>
        <p:spPr>
          <a:xfrm>
            <a:off x="3884881" y="3140968"/>
            <a:ext cx="4968552" cy="29491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17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40768"/>
            <a:ext cx="6414546" cy="49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7040</TotalTime>
  <Words>1116</Words>
  <Application>Microsoft Office PowerPoint</Application>
  <PresentationFormat>A4 용지(210x297mm)</PresentationFormat>
  <Paragraphs>212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휴먼엑스포</vt:lpstr>
      <vt:lpstr>Arial</vt:lpstr>
      <vt:lpstr>Wingdings</vt:lpstr>
      <vt:lpstr>Office 테마</vt:lpstr>
      <vt:lpstr>8강. HTML5와 시멘틱 태그</vt:lpstr>
      <vt:lpstr>HTML4 문서 vs HTML5 문서</vt:lpstr>
      <vt:lpstr>HTML5 문서</vt:lpstr>
      <vt:lpstr>HTML5 문서</vt:lpstr>
      <vt:lpstr>HTML5 문서</vt:lpstr>
      <vt:lpstr>HTML5 문서</vt:lpstr>
      <vt:lpstr>HTML5 문서</vt:lpstr>
      <vt:lpstr>HTML5 문서</vt:lpstr>
      <vt:lpstr>3단 레이아웃 만들기</vt:lpstr>
      <vt:lpstr>3단 레이아웃 만들기</vt:lpstr>
      <vt:lpstr>3단 레이아웃 만들기</vt:lpstr>
      <vt:lpstr>문서 안에 사이트 내용 삽입하기</vt:lpstr>
      <vt:lpstr>문서 안에 사이트 내용 삽입하기</vt:lpstr>
      <vt:lpstr>웹 크롤러와 크롤링</vt:lpstr>
      <vt:lpstr>검색 엔진 최적화</vt:lpstr>
      <vt:lpstr>검색 엔진 최적화</vt:lpstr>
      <vt:lpstr>검색 엔진 최적화</vt:lpstr>
      <vt:lpstr>검색 엔진 최적화</vt:lpstr>
      <vt:lpstr>제주 홍보 사이트</vt:lpstr>
      <vt:lpstr>제주 홍보 사이트</vt:lpstr>
      <vt:lpstr>제주 홍보 사이트</vt:lpstr>
      <vt:lpstr>Dream Jeju</vt:lpstr>
      <vt:lpstr>Dream Jeju</vt:lpstr>
      <vt:lpstr>Dream Jeju</vt:lpstr>
      <vt:lpstr>Dream Jeju</vt:lpstr>
      <vt:lpstr>Dream Jeju</vt:lpstr>
      <vt:lpstr>Dream Jeju</vt:lpstr>
      <vt:lpstr>Dream Jeju</vt:lpstr>
      <vt:lpstr>Product</vt:lpstr>
      <vt:lpstr>Product</vt:lpstr>
      <vt:lpstr>Product</vt:lpstr>
      <vt:lpstr>Q &amp; A</vt:lpstr>
      <vt:lpstr>Product</vt:lpstr>
      <vt:lpstr>About Me</vt:lpstr>
      <vt:lpstr>About Me</vt:lpstr>
      <vt:lpstr>호스팅 서버 준비하기</vt:lpstr>
      <vt:lpstr>호스팅 서버 준비하기</vt:lpstr>
      <vt:lpstr>호스팅 서버 준비하기</vt:lpstr>
      <vt:lpstr>파일질라 설치하기</vt:lpstr>
      <vt:lpstr>파일질라 접속하기</vt:lpstr>
      <vt:lpstr>웹문서 업로드하기</vt:lpstr>
      <vt:lpstr>웹문서 업로드하기</vt:lpstr>
      <vt:lpstr>파일질라 사이트 관리자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457</cp:revision>
  <dcterms:created xsi:type="dcterms:W3CDTF">2019-03-04T02:36:55Z</dcterms:created>
  <dcterms:modified xsi:type="dcterms:W3CDTF">2023-03-24T03:29:41Z</dcterms:modified>
</cp:coreProperties>
</file>